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4" r:id="rId4"/>
    <p:sldId id="257" r:id="rId5"/>
    <p:sldId id="263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71" autoAdjust="0"/>
  </p:normalViewPr>
  <p:slideViewPr>
    <p:cSldViewPr>
      <p:cViewPr>
        <p:scale>
          <a:sx n="66" d="100"/>
          <a:sy n="66" d="100"/>
        </p:scale>
        <p:origin x="-8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670B1-C060-4F9D-AB79-0F9B5700A4B8}" type="datetimeFigureOut">
              <a:rPr lang="nl-NL" smtClean="0"/>
              <a:t>8-1-2014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0BCB-A2A6-45B9-B6B0-E9DC4AE6589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670B1-C060-4F9D-AB79-0F9B5700A4B8}" type="datetimeFigureOut">
              <a:rPr lang="nl-NL" smtClean="0"/>
              <a:t>8-1-2014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0BCB-A2A6-45B9-B6B0-E9DC4AE6589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670B1-C060-4F9D-AB79-0F9B5700A4B8}" type="datetimeFigureOut">
              <a:rPr lang="nl-NL" smtClean="0"/>
              <a:t>8-1-2014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0BCB-A2A6-45B9-B6B0-E9DC4AE6589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670B1-C060-4F9D-AB79-0F9B5700A4B8}" type="datetimeFigureOut">
              <a:rPr lang="nl-NL" smtClean="0"/>
              <a:t>8-1-2014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0BCB-A2A6-45B9-B6B0-E9DC4AE6589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670B1-C060-4F9D-AB79-0F9B5700A4B8}" type="datetimeFigureOut">
              <a:rPr lang="nl-NL" smtClean="0"/>
              <a:t>8-1-2014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0BCB-A2A6-45B9-B6B0-E9DC4AE6589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670B1-C060-4F9D-AB79-0F9B5700A4B8}" type="datetimeFigureOut">
              <a:rPr lang="nl-NL" smtClean="0"/>
              <a:t>8-1-2014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0BCB-A2A6-45B9-B6B0-E9DC4AE6589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670B1-C060-4F9D-AB79-0F9B5700A4B8}" type="datetimeFigureOut">
              <a:rPr lang="nl-NL" smtClean="0"/>
              <a:t>8-1-2014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0BCB-A2A6-45B9-B6B0-E9DC4AE6589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670B1-C060-4F9D-AB79-0F9B5700A4B8}" type="datetimeFigureOut">
              <a:rPr lang="nl-NL" smtClean="0"/>
              <a:t>8-1-2014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0BCB-A2A6-45B9-B6B0-E9DC4AE6589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670B1-C060-4F9D-AB79-0F9B5700A4B8}" type="datetimeFigureOut">
              <a:rPr lang="nl-NL" smtClean="0"/>
              <a:t>8-1-2014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0BCB-A2A6-45B9-B6B0-E9DC4AE6589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670B1-C060-4F9D-AB79-0F9B5700A4B8}" type="datetimeFigureOut">
              <a:rPr lang="nl-NL" smtClean="0"/>
              <a:t>8-1-2014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0BCB-A2A6-45B9-B6B0-E9DC4AE65893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670B1-C060-4F9D-AB79-0F9B5700A4B8}" type="datetimeFigureOut">
              <a:rPr lang="nl-NL" smtClean="0"/>
              <a:t>8-1-2014</a:t>
            </a:fld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B20BCB-A2A6-45B9-B6B0-E9DC4AE65893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8B20BCB-A2A6-45B9-B6B0-E9DC4AE65893}" type="slidenum">
              <a:rPr lang="nl-NL" smtClean="0"/>
              <a:t>‹nr.›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D9670B1-C060-4F9D-AB79-0F9B5700A4B8}" type="datetimeFigureOut">
              <a:rPr lang="nl-NL" smtClean="0"/>
              <a:t>8-1-2014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Optellen en aftrekken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Hoe zat het ook al weer?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5653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nl-NL" sz="2800" dirty="0" smtClean="0"/>
              <a:t>Een </a:t>
            </a:r>
            <a:r>
              <a:rPr lang="nl-NL" sz="2800" dirty="0" smtClean="0"/>
              <a:t>som        </a:t>
            </a:r>
            <a:r>
              <a:rPr lang="nl-NL" sz="2800" dirty="0" smtClean="0"/>
              <a:t>resultaat van </a:t>
            </a:r>
            <a:r>
              <a:rPr lang="nl-NL" sz="2800" dirty="0" smtClean="0"/>
              <a:t>optelling!</a:t>
            </a:r>
            <a:endParaRPr lang="nl-NL" sz="2800" dirty="0" smtClean="0"/>
          </a:p>
          <a:p>
            <a:pPr marL="114300" indent="0">
              <a:buNone/>
            </a:pPr>
            <a:endParaRPr lang="nl-NL" sz="2800" dirty="0"/>
          </a:p>
          <a:p>
            <a:pPr marL="114300" indent="0">
              <a:buNone/>
            </a:pPr>
            <a:r>
              <a:rPr lang="nl-NL" sz="2800" dirty="0" smtClean="0"/>
              <a:t>Verschil =</a:t>
            </a:r>
          </a:p>
          <a:p>
            <a:pPr marL="114300" indent="0">
              <a:buNone/>
            </a:pPr>
            <a:r>
              <a:rPr lang="nl-NL" sz="2800" dirty="0" smtClean="0"/>
              <a:t>Product </a:t>
            </a:r>
            <a:r>
              <a:rPr lang="nl-NL" sz="2800" dirty="0"/>
              <a:t>= </a:t>
            </a:r>
          </a:p>
          <a:p>
            <a:pPr marL="114300" indent="0">
              <a:buNone/>
            </a:pPr>
            <a:r>
              <a:rPr lang="nl-NL" sz="2800" dirty="0" err="1" smtClean="0"/>
              <a:t>Quotient</a:t>
            </a:r>
            <a:r>
              <a:rPr lang="nl-NL" sz="2800" dirty="0" smtClean="0"/>
              <a:t> </a:t>
            </a:r>
            <a:r>
              <a:rPr lang="nl-NL" sz="2800" dirty="0" smtClean="0"/>
              <a:t>=</a:t>
            </a:r>
            <a:endParaRPr lang="nl-NL" sz="2800" dirty="0"/>
          </a:p>
        </p:txBody>
      </p:sp>
      <p:sp>
        <p:nvSpPr>
          <p:cNvPr id="4" name="PIJL-RECHTS 3"/>
          <p:cNvSpPr/>
          <p:nvPr/>
        </p:nvSpPr>
        <p:spPr>
          <a:xfrm>
            <a:off x="2051720" y="1757609"/>
            <a:ext cx="36004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813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Optelling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196752"/>
            <a:ext cx="8640960" cy="4929411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nl-NL" dirty="0" smtClean="0"/>
              <a:t>8 </a:t>
            </a:r>
            <a:r>
              <a:rPr lang="nl-NL" dirty="0" smtClean="0"/>
              <a:t>+ </a:t>
            </a:r>
            <a:r>
              <a:rPr lang="nl-NL" dirty="0" smtClean="0"/>
              <a:t>4 is hetzelfde </a:t>
            </a:r>
            <a:r>
              <a:rPr lang="nl-NL" dirty="0" smtClean="0"/>
              <a:t>als </a:t>
            </a:r>
            <a:r>
              <a:rPr lang="nl-NL" dirty="0" smtClean="0"/>
              <a:t>4 </a:t>
            </a:r>
            <a:r>
              <a:rPr lang="nl-NL" dirty="0" smtClean="0"/>
              <a:t>+ </a:t>
            </a:r>
            <a:r>
              <a:rPr lang="nl-NL" dirty="0" smtClean="0"/>
              <a:t>8</a:t>
            </a:r>
            <a:endParaRPr lang="nl-NL" dirty="0" smtClean="0">
              <a:effectLst/>
            </a:endParaRP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nl-NL" i="1" dirty="0" smtClean="0">
                <a:solidFill>
                  <a:srgbClr val="C00000"/>
                </a:solidFill>
                <a:effectLst/>
              </a:rPr>
              <a:t>83 + 34 + 17  </a:t>
            </a:r>
            <a:r>
              <a:rPr lang="nl-NL" i="1" dirty="0" smtClean="0">
                <a:solidFill>
                  <a:srgbClr val="C00000"/>
                </a:solidFill>
                <a:effectLst/>
              </a:rPr>
              <a:t>= </a:t>
            </a:r>
            <a:r>
              <a:rPr lang="nl-NL" i="1" dirty="0" smtClean="0">
                <a:solidFill>
                  <a:srgbClr val="C00000"/>
                </a:solidFill>
                <a:effectLst/>
              </a:rPr>
              <a:t>83 + 17 + 34</a:t>
            </a:r>
            <a:r>
              <a:rPr lang="nl-NL" dirty="0" smtClean="0">
                <a:effectLst/>
              </a:rPr>
              <a:t/>
            </a:r>
            <a:br>
              <a:rPr lang="nl-NL" dirty="0" smtClean="0">
                <a:effectLst/>
              </a:rPr>
            </a:br>
            <a:r>
              <a:rPr lang="nl-NL" dirty="0" smtClean="0">
                <a:effectLst/>
              </a:rPr>
              <a:t>Een </a:t>
            </a:r>
            <a:r>
              <a:rPr lang="nl-NL" dirty="0" smtClean="0">
                <a:effectLst/>
              </a:rPr>
              <a:t>optelling </a:t>
            </a:r>
            <a:r>
              <a:rPr lang="nl-NL" dirty="0" smtClean="0"/>
              <a:t>die </a:t>
            </a:r>
            <a:r>
              <a:rPr lang="nl-NL" dirty="0" smtClean="0"/>
              <a:t>eerst </a:t>
            </a:r>
            <a:r>
              <a:rPr lang="nl-NL" dirty="0" smtClean="0"/>
              <a:t>lijkt wordt </a:t>
            </a:r>
            <a:r>
              <a:rPr lang="nl-NL" dirty="0" smtClean="0"/>
              <a:t>makkelijk</a:t>
            </a:r>
            <a:r>
              <a:rPr lang="nl-NL" dirty="0" smtClean="0"/>
              <a:t>!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nl-NL" dirty="0" smtClean="0"/>
              <a:t>want 83 + 17 = ? </a:t>
            </a:r>
            <a:r>
              <a:rPr lang="nl-NL" dirty="0"/>
              <a:t> </a:t>
            </a:r>
            <a:r>
              <a:rPr lang="nl-NL" dirty="0" smtClean="0"/>
              <a:t>   =&gt; dus    83 </a:t>
            </a:r>
            <a:r>
              <a:rPr lang="nl-NL" dirty="0"/>
              <a:t>+ 17 + </a:t>
            </a:r>
            <a:r>
              <a:rPr lang="nl-NL" dirty="0" smtClean="0"/>
              <a:t>34 =</a:t>
            </a:r>
            <a:endParaRPr lang="nl-NL" dirty="0"/>
          </a:p>
          <a:p>
            <a:pPr marL="114300" indent="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nl-NL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8180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Aftrekking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196752"/>
            <a:ext cx="8640960" cy="4929411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nl-NL" dirty="0" smtClean="0"/>
              <a:t>8 </a:t>
            </a:r>
            <a:r>
              <a:rPr lang="nl-NL" dirty="0" smtClean="0"/>
              <a:t>- </a:t>
            </a:r>
            <a:r>
              <a:rPr lang="nl-NL" dirty="0" smtClean="0"/>
              <a:t>4 is </a:t>
            </a:r>
            <a:r>
              <a:rPr lang="nl-NL" b="1" i="1" dirty="0" smtClean="0"/>
              <a:t>niet</a:t>
            </a:r>
            <a:r>
              <a:rPr lang="nl-NL" dirty="0" smtClean="0"/>
              <a:t> </a:t>
            </a:r>
            <a:r>
              <a:rPr lang="nl-NL" dirty="0" smtClean="0"/>
              <a:t>hetzelfde als </a:t>
            </a:r>
            <a:r>
              <a:rPr lang="nl-NL" dirty="0" smtClean="0"/>
              <a:t>4 </a:t>
            </a:r>
            <a:r>
              <a:rPr lang="nl-NL" dirty="0" smtClean="0"/>
              <a:t>– 8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nl-NL" dirty="0"/>
              <a:t>8 </a:t>
            </a:r>
            <a:r>
              <a:rPr lang="nl-NL" dirty="0" smtClean="0"/>
              <a:t>– 4 = 4</a:t>
            </a:r>
            <a:br>
              <a:rPr lang="nl-NL" dirty="0" smtClean="0"/>
            </a:br>
            <a:r>
              <a:rPr lang="nl-NL" dirty="0" smtClean="0"/>
              <a:t>4 – 8 = -4</a:t>
            </a:r>
            <a:endParaRPr lang="nl-NL" dirty="0" smtClean="0">
              <a:effectLst/>
            </a:endParaRP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nl-NL" i="1" dirty="0" smtClean="0">
                <a:solidFill>
                  <a:srgbClr val="C00000"/>
                </a:solidFill>
                <a:effectLst/>
              </a:rPr>
              <a:t>Maar wel 8 – 4  =  -4 + 8  </a:t>
            </a:r>
            <a:r>
              <a:rPr lang="nl-NL" dirty="0" smtClean="0">
                <a:effectLst/>
              </a:rPr>
              <a:t/>
            </a:r>
            <a:br>
              <a:rPr lang="nl-NL" dirty="0" smtClean="0">
                <a:effectLst/>
              </a:rPr>
            </a:br>
            <a:r>
              <a:rPr lang="nl-NL" dirty="0" smtClean="0">
                <a:effectLst/>
              </a:rPr>
              <a:t>Je mag </a:t>
            </a:r>
            <a:r>
              <a:rPr lang="nl-NL" dirty="0" smtClean="0"/>
              <a:t>de getallen omdraaien áls je het teken meeneemt</a:t>
            </a:r>
            <a:r>
              <a:rPr lang="nl-NL" dirty="0" smtClean="0"/>
              <a:t>!</a:t>
            </a:r>
            <a:endParaRPr lang="nl-NL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nl-NL" dirty="0" smtClean="0">
                <a:effectLst/>
              </a:rPr>
              <a:t>23 – 12 = -12 + 23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nl-NL" b="1" dirty="0" smtClean="0"/>
              <a:t>-</a:t>
            </a:r>
            <a:r>
              <a:rPr lang="nl-NL" dirty="0" smtClean="0"/>
              <a:t>17 – 24 = </a:t>
            </a:r>
            <a:r>
              <a:rPr lang="nl-NL" b="1" dirty="0" smtClean="0"/>
              <a:t>-</a:t>
            </a:r>
            <a:r>
              <a:rPr lang="nl-NL" dirty="0" smtClean="0"/>
              <a:t>24 -17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nl-NL" dirty="0" smtClean="0">
                <a:effectLst/>
              </a:rPr>
              <a:t>-84 + 12 = 12 -84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endParaRPr lang="nl-NL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11592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rekenregels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196752"/>
            <a:ext cx="8640960" cy="492941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nl-NL" dirty="0"/>
              <a:t>haakjes wegwerken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kwadraten en wortels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vermenigvuldigen en delen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optellen en </a:t>
            </a:r>
            <a:r>
              <a:rPr lang="nl-NL" dirty="0" smtClean="0"/>
              <a:t>aftrekken</a:t>
            </a:r>
          </a:p>
          <a:p>
            <a:pPr marL="514350" indent="-514350">
              <a:buFont typeface="+mj-lt"/>
              <a:buAutoNum type="arabicPeriod"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27 + (-13) = </a:t>
            </a:r>
          </a:p>
          <a:p>
            <a:pPr marL="0" indent="0">
              <a:buNone/>
            </a:pPr>
            <a:r>
              <a:rPr lang="nl-NL" dirty="0" smtClean="0"/>
              <a:t>Eerst haakjes wegwerken      27 + - 13 = </a:t>
            </a:r>
          </a:p>
          <a:p>
            <a:pPr marL="0" indent="0">
              <a:buNone/>
            </a:pPr>
            <a:r>
              <a:rPr lang="nl-NL" dirty="0" smtClean="0"/>
              <a:t>hoe zat het ook al weer met      + - 13</a:t>
            </a:r>
          </a:p>
          <a:p>
            <a:pPr marL="0" indent="0">
              <a:buNone/>
            </a:pPr>
            <a:r>
              <a:rPr lang="nl-NL" dirty="0"/>
              <a:t>+ - </a:t>
            </a:r>
            <a:r>
              <a:rPr lang="nl-NL" dirty="0" smtClean="0"/>
              <a:t>13 = -13</a:t>
            </a:r>
          </a:p>
          <a:p>
            <a:pPr marL="0" indent="0">
              <a:buNone/>
            </a:pPr>
            <a:r>
              <a:rPr lang="nl-NL" dirty="0"/>
              <a:t>27 + - 13 =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5868144" y="4149080"/>
            <a:ext cx="161294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u="sng" dirty="0" smtClean="0"/>
              <a:t>Algemeen</a:t>
            </a:r>
            <a:r>
              <a:rPr lang="nl-NL" sz="2400" dirty="0" smtClean="0"/>
              <a:t> </a:t>
            </a:r>
          </a:p>
          <a:p>
            <a:r>
              <a:rPr lang="nl-NL" sz="2400" dirty="0" smtClean="0"/>
              <a:t>+ +12 =   12</a:t>
            </a:r>
          </a:p>
          <a:p>
            <a:r>
              <a:rPr lang="nl-NL" sz="2400" dirty="0" smtClean="0"/>
              <a:t>+ - 12 = -12</a:t>
            </a:r>
          </a:p>
          <a:p>
            <a:r>
              <a:rPr lang="nl-NL" sz="2400" dirty="0" smtClean="0"/>
              <a:t>- + 12 = -12</a:t>
            </a:r>
          </a:p>
          <a:p>
            <a:r>
              <a:rPr lang="nl-NL" sz="2400" dirty="0" smtClean="0"/>
              <a:t>- - 12 = +12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416556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Rekenregels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96855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nl-NL" sz="2600" dirty="0" smtClean="0"/>
              <a:t>(- 54 ) – 46 +(-54) =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nl-NL" sz="2600" dirty="0" smtClean="0"/>
              <a:t>Stap 1:</a:t>
            </a:r>
            <a:endParaRPr lang="nl-NL" sz="26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nl-NL" sz="2600" dirty="0" smtClean="0"/>
              <a:t>-54 – 46 +- 54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nl-NL" sz="2600" dirty="0" smtClean="0"/>
              <a:t>Stap 2: dubbele tekens wegwerken (+- wordt -)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nl-NL" sz="2600" dirty="0"/>
              <a:t>-54 – 46 +- </a:t>
            </a:r>
            <a:r>
              <a:rPr lang="nl-NL" sz="2600" dirty="0" smtClean="0"/>
              <a:t>54 wordt  </a:t>
            </a:r>
            <a:r>
              <a:rPr lang="nl-NL" sz="2600" dirty="0"/>
              <a:t>-54 – 46 </a:t>
            </a:r>
            <a:r>
              <a:rPr lang="nl-NL" sz="2600" dirty="0" smtClean="0"/>
              <a:t>- </a:t>
            </a:r>
            <a:r>
              <a:rPr lang="nl-NL" sz="2600" dirty="0"/>
              <a:t>54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nl-NL" sz="2600" dirty="0" smtClean="0"/>
              <a:t>Stap 3: goed kijken (hoeveel is -54 – 46)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nl-NL" sz="2600" dirty="0" smtClean="0"/>
              <a:t>Stap 4: oplossen</a:t>
            </a:r>
            <a:endParaRPr lang="nl-NL" sz="2600" dirty="0" smtClean="0"/>
          </a:p>
        </p:txBody>
      </p:sp>
      <p:sp>
        <p:nvSpPr>
          <p:cNvPr id="6" name="Tekstvak 5"/>
          <p:cNvSpPr txBox="1"/>
          <p:nvPr/>
        </p:nvSpPr>
        <p:spPr>
          <a:xfrm>
            <a:off x="1655462" y="2348880"/>
            <a:ext cx="284020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600" dirty="0"/>
              <a:t>haakjes </a:t>
            </a:r>
            <a:r>
              <a:rPr lang="nl-NL" sz="2600" dirty="0" smtClean="0"/>
              <a:t>wegwerken</a:t>
            </a:r>
            <a:endParaRPr lang="nl-NL" sz="2600" dirty="0"/>
          </a:p>
        </p:txBody>
      </p:sp>
    </p:spTree>
    <p:extLst>
      <p:ext uri="{BB962C8B-B14F-4D97-AF65-F5344CB8AC3E}">
        <p14:creationId xmlns:p14="http://schemas.microsoft.com/office/powerpoint/2010/main" val="1906710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83678"/>
            <a:ext cx="8229600" cy="4968552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nl-NL" sz="2800" dirty="0" smtClean="0"/>
              <a:t>+ + 12 </a:t>
            </a:r>
            <a:r>
              <a:rPr lang="nl-NL" sz="2800" dirty="0"/>
              <a:t>=   12</a:t>
            </a:r>
          </a:p>
          <a:p>
            <a:pPr marL="114300" indent="0">
              <a:buNone/>
            </a:pPr>
            <a:r>
              <a:rPr lang="nl-NL" sz="2800" dirty="0"/>
              <a:t>+ - 12 = -12</a:t>
            </a:r>
          </a:p>
          <a:p>
            <a:pPr marL="114300" indent="0">
              <a:buNone/>
            </a:pPr>
            <a:r>
              <a:rPr lang="nl-NL" sz="2800" dirty="0"/>
              <a:t>- + 12 = -12</a:t>
            </a:r>
          </a:p>
          <a:p>
            <a:pPr marL="114300" indent="0">
              <a:buNone/>
            </a:pPr>
            <a:r>
              <a:rPr lang="nl-NL" sz="2800" dirty="0"/>
              <a:t>- - 12 = +12</a:t>
            </a:r>
          </a:p>
          <a:p>
            <a:pPr marL="114300" indent="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nl-NL" sz="2800" i="1" dirty="0" smtClean="0"/>
          </a:p>
          <a:p>
            <a:pPr marL="114300" indent="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nl-NL" sz="2800" i="1" dirty="0" smtClean="0"/>
              <a:t>anders dan bij vermenigvuldigen</a:t>
            </a:r>
            <a:endParaRPr lang="nl-NL" sz="2800" i="1" dirty="0" smtClean="0"/>
          </a:p>
          <a:p>
            <a:pPr marL="114300" indent="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nl-NL" sz="2800" i="1" dirty="0" smtClean="0">
                <a:solidFill>
                  <a:srgbClr val="C00000"/>
                </a:solidFill>
              </a:rPr>
              <a:t> </a:t>
            </a:r>
            <a:r>
              <a:rPr lang="nl-NL" sz="2800" i="1" dirty="0" smtClean="0">
                <a:solidFill>
                  <a:srgbClr val="C00000"/>
                </a:solidFill>
              </a:rPr>
              <a:t>4 </a:t>
            </a:r>
            <a:r>
              <a:rPr lang="nl-NL" sz="2800" i="1" dirty="0">
                <a:solidFill>
                  <a:srgbClr val="C00000"/>
                </a:solidFill>
              </a:rPr>
              <a:t>x 3  =  </a:t>
            </a:r>
            <a:r>
              <a:rPr lang="nl-NL" sz="2800" i="1" dirty="0" smtClean="0">
                <a:solidFill>
                  <a:srgbClr val="C00000"/>
                </a:solidFill>
              </a:rPr>
              <a:t>12</a:t>
            </a:r>
            <a:r>
              <a:rPr lang="nl-NL" sz="2800" i="1" dirty="0">
                <a:solidFill>
                  <a:srgbClr val="C00000"/>
                </a:solidFill>
              </a:rPr>
              <a:t/>
            </a:r>
            <a:br>
              <a:rPr lang="nl-NL" sz="2800" i="1" dirty="0">
                <a:solidFill>
                  <a:srgbClr val="C00000"/>
                </a:solidFill>
              </a:rPr>
            </a:br>
            <a:r>
              <a:rPr lang="nl-NL" sz="2800" i="1" dirty="0" smtClean="0">
                <a:solidFill>
                  <a:srgbClr val="C00000"/>
                </a:solidFill>
              </a:rPr>
              <a:t>-4 </a:t>
            </a:r>
            <a:r>
              <a:rPr lang="nl-NL" sz="2800" i="1" dirty="0">
                <a:solidFill>
                  <a:srgbClr val="C00000"/>
                </a:solidFill>
              </a:rPr>
              <a:t>x 3  = </a:t>
            </a:r>
            <a:r>
              <a:rPr lang="nl-NL" sz="2800" i="1" dirty="0" smtClean="0">
                <a:solidFill>
                  <a:srgbClr val="C00000"/>
                </a:solidFill>
              </a:rPr>
              <a:t>-12</a:t>
            </a:r>
            <a:r>
              <a:rPr lang="nl-NL" sz="2800" i="1" dirty="0">
                <a:solidFill>
                  <a:srgbClr val="C00000"/>
                </a:solidFill>
              </a:rPr>
              <a:t/>
            </a:r>
            <a:br>
              <a:rPr lang="nl-NL" sz="2800" i="1" dirty="0">
                <a:solidFill>
                  <a:srgbClr val="C00000"/>
                </a:solidFill>
              </a:rPr>
            </a:br>
            <a:r>
              <a:rPr lang="nl-NL" sz="2800" i="1" dirty="0">
                <a:solidFill>
                  <a:srgbClr val="C00000"/>
                </a:solidFill>
              </a:rPr>
              <a:t> </a:t>
            </a:r>
            <a:r>
              <a:rPr lang="nl-NL" sz="2800" i="1" dirty="0" smtClean="0">
                <a:solidFill>
                  <a:srgbClr val="C00000"/>
                </a:solidFill>
              </a:rPr>
              <a:t>4 </a:t>
            </a:r>
            <a:r>
              <a:rPr lang="nl-NL" sz="2800" i="1" dirty="0">
                <a:solidFill>
                  <a:srgbClr val="C00000"/>
                </a:solidFill>
              </a:rPr>
              <a:t>x -3 = </a:t>
            </a:r>
            <a:r>
              <a:rPr lang="nl-NL" sz="2800" i="1" dirty="0" smtClean="0">
                <a:solidFill>
                  <a:srgbClr val="C00000"/>
                </a:solidFill>
              </a:rPr>
              <a:t>-12</a:t>
            </a:r>
            <a:r>
              <a:rPr lang="nl-NL" sz="2800" i="1" dirty="0">
                <a:solidFill>
                  <a:srgbClr val="C00000"/>
                </a:solidFill>
              </a:rPr>
              <a:t/>
            </a:r>
            <a:br>
              <a:rPr lang="nl-NL" sz="2800" i="1" dirty="0">
                <a:solidFill>
                  <a:srgbClr val="C00000"/>
                </a:solidFill>
              </a:rPr>
            </a:br>
            <a:r>
              <a:rPr lang="nl-NL" sz="2800" i="1" dirty="0" smtClean="0">
                <a:solidFill>
                  <a:srgbClr val="C00000"/>
                </a:solidFill>
              </a:rPr>
              <a:t>-4 </a:t>
            </a:r>
            <a:r>
              <a:rPr lang="nl-NL" sz="2800" i="1" dirty="0">
                <a:solidFill>
                  <a:srgbClr val="C00000"/>
                </a:solidFill>
              </a:rPr>
              <a:t>x -3 =  </a:t>
            </a:r>
            <a:r>
              <a:rPr lang="nl-NL" sz="2800" i="1" dirty="0" smtClean="0">
                <a:solidFill>
                  <a:srgbClr val="C00000"/>
                </a:solidFill>
              </a:rPr>
              <a:t>12</a:t>
            </a:r>
            <a:endParaRPr lang="nl-NL" sz="2800" i="1" dirty="0">
              <a:solidFill>
                <a:srgbClr val="C00000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tekens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3779912" y="1340768"/>
            <a:ext cx="180631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 smtClean="0"/>
              <a:t>+</a:t>
            </a:r>
            <a:r>
              <a:rPr lang="nl-NL" sz="2800" dirty="0" smtClean="0"/>
              <a:t> </a:t>
            </a:r>
            <a:r>
              <a:rPr lang="nl-NL" sz="2800" b="1" dirty="0" smtClean="0"/>
              <a:t>+</a:t>
            </a:r>
            <a:r>
              <a:rPr lang="nl-NL" sz="2800" dirty="0" smtClean="0"/>
              <a:t> </a:t>
            </a:r>
            <a:r>
              <a:rPr lang="nl-NL" sz="2800" dirty="0" smtClean="0"/>
              <a:t>= </a:t>
            </a:r>
            <a:r>
              <a:rPr lang="nl-NL" sz="2800" b="1" dirty="0" smtClean="0"/>
              <a:t>+</a:t>
            </a:r>
            <a:r>
              <a:rPr lang="nl-NL" sz="2800" dirty="0" smtClean="0"/>
              <a:t/>
            </a:r>
            <a:br>
              <a:rPr lang="nl-NL" sz="2800" dirty="0" smtClean="0"/>
            </a:br>
            <a:r>
              <a:rPr lang="nl-NL" sz="2800" b="1" dirty="0" smtClean="0"/>
              <a:t>-</a:t>
            </a:r>
            <a:r>
              <a:rPr lang="nl-NL" sz="2800" dirty="0" smtClean="0"/>
              <a:t> </a:t>
            </a:r>
            <a:r>
              <a:rPr lang="nl-NL" sz="2800" b="1" dirty="0" smtClean="0"/>
              <a:t>+</a:t>
            </a:r>
            <a:r>
              <a:rPr lang="nl-NL" sz="2800" dirty="0" smtClean="0"/>
              <a:t> = </a:t>
            </a:r>
            <a:r>
              <a:rPr lang="nl-NL" sz="2800" b="1" dirty="0" smtClean="0"/>
              <a:t>-</a:t>
            </a:r>
          </a:p>
          <a:p>
            <a:r>
              <a:rPr lang="nl-NL" sz="2800" b="1" dirty="0" smtClean="0"/>
              <a:t>+</a:t>
            </a:r>
            <a:r>
              <a:rPr lang="nl-NL" sz="2800" dirty="0" smtClean="0"/>
              <a:t> </a:t>
            </a:r>
            <a:r>
              <a:rPr lang="nl-NL" sz="2800" b="1" dirty="0" smtClean="0"/>
              <a:t>-</a:t>
            </a:r>
            <a:r>
              <a:rPr lang="nl-NL" sz="2800" dirty="0" smtClean="0"/>
              <a:t> = </a:t>
            </a:r>
            <a:r>
              <a:rPr lang="nl-NL" sz="2800" b="1" dirty="0" smtClean="0"/>
              <a:t>-</a:t>
            </a:r>
          </a:p>
          <a:p>
            <a:r>
              <a:rPr lang="nl-NL" sz="2800" b="1" dirty="0" smtClean="0"/>
              <a:t>-</a:t>
            </a:r>
            <a:r>
              <a:rPr lang="nl-NL" sz="2800" dirty="0" smtClean="0"/>
              <a:t> </a:t>
            </a:r>
            <a:r>
              <a:rPr lang="nl-NL" sz="2800" b="1" dirty="0" smtClean="0"/>
              <a:t>-</a:t>
            </a:r>
            <a:r>
              <a:rPr lang="nl-NL" sz="2800" dirty="0" smtClean="0"/>
              <a:t> = </a:t>
            </a:r>
            <a:r>
              <a:rPr lang="nl-NL" sz="2800" b="1" dirty="0" smtClean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2248451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vermenigvuldigen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68760"/>
            <a:ext cx="86868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2400" dirty="0" smtClean="0"/>
              <a:t>2F  domein getallen: </a:t>
            </a:r>
            <a:br>
              <a:rPr lang="nl-NL" sz="2400" dirty="0" smtClean="0"/>
            </a:br>
            <a:r>
              <a:rPr lang="nl-NL" sz="2400" dirty="0" smtClean="0"/>
              <a:t>      </a:t>
            </a:r>
            <a:r>
              <a:rPr lang="nl-NL" sz="2400" b="1" u="sng" dirty="0" smtClean="0"/>
              <a:t>eerst</a:t>
            </a:r>
            <a:r>
              <a:rPr lang="nl-NL" sz="2400" dirty="0" smtClean="0"/>
              <a:t> instaptoets vermenigvuldigen,</a:t>
            </a:r>
          </a:p>
          <a:p>
            <a:pPr marL="0" indent="0">
              <a:buNone/>
            </a:pPr>
            <a:r>
              <a:rPr lang="nl-NL" sz="2400" dirty="0"/>
              <a:t> </a:t>
            </a:r>
            <a:r>
              <a:rPr lang="nl-NL" sz="2400" dirty="0" smtClean="0"/>
              <a:t>     dan verder met oefeningen -&gt;</a:t>
            </a:r>
            <a:br>
              <a:rPr lang="nl-NL" sz="2400" dirty="0" smtClean="0"/>
            </a:br>
            <a:r>
              <a:rPr lang="nl-NL" sz="2400" dirty="0" smtClean="0"/>
              <a:t>      vermenigvuldigen, beginnen bij rekenen op</a:t>
            </a:r>
            <a:br>
              <a:rPr lang="nl-NL" sz="2400" dirty="0" smtClean="0"/>
            </a:br>
            <a:r>
              <a:rPr lang="nl-NL" sz="2400" dirty="0" smtClean="0"/>
              <a:t>      papier 1</a:t>
            </a:r>
          </a:p>
          <a:p>
            <a:pPr marL="0" indent="0">
              <a:buNone/>
            </a:pPr>
            <a:r>
              <a:rPr lang="nl-NL" sz="2400" dirty="0" smtClean="0"/>
              <a:t>3F  </a:t>
            </a:r>
            <a:r>
              <a:rPr lang="nl-NL" sz="2400" dirty="0"/>
              <a:t>domein getallen: </a:t>
            </a:r>
            <a:br>
              <a:rPr lang="nl-NL" sz="2400" dirty="0"/>
            </a:br>
            <a:r>
              <a:rPr lang="nl-NL" sz="2400" dirty="0"/>
              <a:t>      </a:t>
            </a:r>
            <a:r>
              <a:rPr lang="nl-NL" sz="2400" b="1" u="sng" dirty="0"/>
              <a:t>eerst</a:t>
            </a:r>
            <a:r>
              <a:rPr lang="nl-NL" sz="2400" dirty="0"/>
              <a:t> </a:t>
            </a:r>
            <a:r>
              <a:rPr lang="nl-NL" sz="2400" dirty="0" smtClean="0"/>
              <a:t>een instaptoets (niet eerder gemaakt),</a:t>
            </a:r>
            <a:endParaRPr lang="nl-NL" sz="2400" dirty="0"/>
          </a:p>
          <a:p>
            <a:pPr marL="0" indent="0">
              <a:buNone/>
            </a:pPr>
            <a:r>
              <a:rPr lang="nl-NL" sz="2400" dirty="0"/>
              <a:t>      dan verder met oefeningen -&gt;</a:t>
            </a:r>
            <a:br>
              <a:rPr lang="nl-NL" sz="2400" dirty="0"/>
            </a:br>
            <a:r>
              <a:rPr lang="nl-NL" sz="2400" dirty="0"/>
              <a:t>      </a:t>
            </a:r>
            <a:r>
              <a:rPr lang="nl-NL" sz="2400" dirty="0" smtClean="0"/>
              <a:t>gehele getallen basisbewerkingen -&gt; </a:t>
            </a:r>
            <a:br>
              <a:rPr lang="nl-NL" sz="2400" dirty="0" smtClean="0"/>
            </a:br>
            <a:r>
              <a:rPr lang="nl-NL" sz="2400" dirty="0" smtClean="0"/>
              <a:t>      vermenigvuldigen</a:t>
            </a:r>
            <a:r>
              <a:rPr lang="nl-NL" sz="2400" dirty="0"/>
              <a:t>, </a:t>
            </a:r>
            <a:r>
              <a:rPr lang="nl-NL" sz="2400" dirty="0" smtClean="0"/>
              <a:t/>
            </a:r>
            <a:br>
              <a:rPr lang="nl-NL" sz="2400" dirty="0" smtClean="0"/>
            </a:br>
            <a:r>
              <a:rPr lang="nl-NL" sz="2400" dirty="0" smtClean="0"/>
              <a:t>      gehele </a:t>
            </a:r>
            <a:r>
              <a:rPr lang="nl-NL" sz="2400" dirty="0"/>
              <a:t>getallen basisbewerkingen -&gt; </a:t>
            </a:r>
            <a:br>
              <a:rPr lang="nl-NL" sz="2400" dirty="0"/>
            </a:br>
            <a:r>
              <a:rPr lang="nl-NL" sz="2400" dirty="0"/>
              <a:t>      </a:t>
            </a:r>
            <a:r>
              <a:rPr lang="nl-NL" sz="2400" dirty="0" smtClean="0"/>
              <a:t>vermenigvuldigen,</a:t>
            </a:r>
            <a:br>
              <a:rPr lang="nl-NL" sz="2400" dirty="0" smtClean="0"/>
            </a:br>
            <a:r>
              <a:rPr lang="nl-NL" sz="2400" dirty="0" smtClean="0"/>
              <a:t>      daarna gebroken getallen -&gt; breuken vermenigvuldigen </a:t>
            </a:r>
            <a:br>
              <a:rPr lang="nl-NL" sz="2400" dirty="0" smtClean="0"/>
            </a:br>
            <a:r>
              <a:rPr lang="nl-NL" sz="2400" dirty="0" smtClean="0"/>
              <a:t>      en delen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53773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angrenzend">
  <a:themeElements>
    <a:clrScheme name="Aangrenzend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Kantoor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angrenzend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505</TotalTime>
  <Words>233</Words>
  <Application>Microsoft Office PowerPoint</Application>
  <PresentationFormat>Diavoorstelling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Aangrenzend</vt:lpstr>
      <vt:lpstr>Optellen en aftrekken</vt:lpstr>
      <vt:lpstr>PowerPoint-presentatie</vt:lpstr>
      <vt:lpstr>Optelling</vt:lpstr>
      <vt:lpstr>Aftrekking</vt:lpstr>
      <vt:lpstr>rekenregels</vt:lpstr>
      <vt:lpstr>Rekenregels</vt:lpstr>
      <vt:lpstr>tekens</vt:lpstr>
      <vt:lpstr>vermenigvuldigen</vt:lpstr>
    </vt:vector>
  </TitlesOfParts>
  <Company>Helicon Opleidingen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Walther Hensen</dc:creator>
  <cp:lastModifiedBy>Walther Hensen</cp:lastModifiedBy>
  <cp:revision>30</cp:revision>
  <dcterms:created xsi:type="dcterms:W3CDTF">2011-11-24T10:29:03Z</dcterms:created>
  <dcterms:modified xsi:type="dcterms:W3CDTF">2014-01-08T22:23:52Z</dcterms:modified>
</cp:coreProperties>
</file>